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5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6"/>
      <p:bold r:id="rId167"/>
      <p:italic r:id="rId168"/>
      <p:boldItalic r:id="rId169"/>
    </p:embeddedFont>
    <p:embeddedFont>
      <p:font typeface="Roboto Mono" pitchFamily="49" charset="0"/>
      <p:regular r:id="rId170"/>
      <p:bold r:id="rId171"/>
      <p:italic r:id="rId172"/>
      <p:boldItalic r:id="rId1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d0536e4b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d0536e4bf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2d064da2ca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2d064da2ca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d064da2ca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d064da2ca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2d064da2c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2d064da2c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2d064da2ca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2d064da2ca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2d064da2ca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2d064da2ca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2d064da2ca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2d064da2ca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2d064da2ca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2d064da2ca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2d064da2ca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2d064da2ca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d064da2c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2d064da2c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2d064da2c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2d064da2c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d0536e4bf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d0536e4bf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2d064da2c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2d064da2c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2d064da2ca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2d064da2ca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2d064da2c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2d064da2c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2d064da2c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2d064da2c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d064da2ca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2d064da2ca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2d064da2ca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2d064da2ca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2d064da2c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2d064da2c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2d064da2c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2d064da2c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2d064da2c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2d064da2c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d064da2ca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2d064da2ca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d0536e4b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d0536e4b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d064da2ca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d064da2ca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2d064da2ca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2d064da2ca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d064da2ca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d064da2ca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2d064da2ca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2d064da2ca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2d064da2c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2d064da2c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d064da2ca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2d064da2ca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2d064da2c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2d064da2c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d064da2c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2d064da2c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2d064da2c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2d064da2ca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2d064da2ca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2d064da2ca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d0536e4b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d0536e4b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d064da2ca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2d064da2ca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d064da2ca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2d064da2ca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d064da2ca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2d064da2ca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2d064da2ca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2d064da2ca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2d064da2c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2d064da2c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d064da2ca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2d064da2ca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2d064da2ca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2d064da2ca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2d064da2ca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2d064da2ca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d064da2ca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2d064da2ca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d064da2ca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d064da2ca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0536e4b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d0536e4bf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2d064da2ca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2d064da2ca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2d064da2ca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2d064da2ca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2d064da2ca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2d064da2ca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2d064da2ca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2d064da2ca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d064da2ca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d064da2ca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d064da2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2d064da2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2d064da2c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2d064da2c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d064da2ca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2d064da2ca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2d064da2ca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2d064da2ca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2d064da2ca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2d064da2ca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d0536e4bf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d0536e4bf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2d064da2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2d064da2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2d064da2c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2d064da2c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d064da2c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d064da2c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2d064da2c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2d064da2c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2d064da2c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2d064da2c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2d064da2c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2d064da2c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2d064da2c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2d064da2c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2d064da2c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2d064da2c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2d064da2c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2d064da2c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2d064da2c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2d064da2c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d0536e4bf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d0536e4bf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2d064da2c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2d064da2c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2d064da2c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2d064da2c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d064da2c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d064da2c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2d064da2c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2d064da2c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d0536e4b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d0536e4b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d0536e4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d0536e4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0536e4b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d0536e4b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d0536e4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d0536e4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d0536e4bf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d0536e4bf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d0536e4bf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d0536e4bf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d0536e4bf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d0536e4bf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d0536e4bf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d0536e4bf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0536e4bf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d0536e4bf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0536e4bf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0536e4bf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0536e4bf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0536e4bf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0536e4bf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0536e4bf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d0536e4b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d0536e4bf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0536e4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d0536e4b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d0536e4b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d0536e4b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0536e4b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d0536e4b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d0536e4bf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d0536e4bf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d0536e4bf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d0536e4bf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d0536e4bf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d0536e4bf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d0536e4bf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d0536e4bf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d0536e4bf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d0536e4bf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d0536e4bf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d0536e4bf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d0536e4bf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d0536e4bf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d0536e4b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d0536e4b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d0536e4bf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d0536e4bf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d0536e4b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d0536e4b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d0536e4bf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d0536e4bf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d0536e4bf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d0536e4bf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d0536e4bf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d0536e4bf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d0536e4bf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d0536e4bf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d0536e4bf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d0536e4bf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d0536e4bf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d0536e4bf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d0536e4bf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d0536e4bf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d0536e4bf_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d0536e4bf_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d0536e4bf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d0536e4bf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d0536e4bf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d0536e4bf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d0536e4bf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d0536e4bf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0536e4bf_3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d0536e4bf_3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d0536e4bf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d0536e4bf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d0536e4bf_3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d0536e4bf_3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d0536e4bf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2d0536e4bf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d0536e4bf_3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d0536e4bf_3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d0536e4bf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d0536e4bf_3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d0536e4bf_3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d0536e4bf_3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d0536e4bf_3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d0536e4bf_3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d0536e4bf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2d0536e4bf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d0536e4bf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d0536e4bf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d0536e4b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d0536e4bf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d064da2c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d064da2c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d064da2c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d064da2c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d064da2c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d064da2c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d064da2c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d064da2c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d064da2ca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d064da2ca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d064da2c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d064da2c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d064da2c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d064da2c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064da2c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d064da2c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d064da2c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2d064da2c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2d064da2ca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2d064da2ca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d0536e4b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d0536e4b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d064da2c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2d064da2c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d064da2c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2d064da2ca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d064da2c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2d064da2ca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064da2c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d064da2c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d064da2c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2d064da2ca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d064da2ca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d064da2ca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d064da2c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d064da2c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2d064da2c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2d064da2c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d064da2ca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d064da2ca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d064da2ca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d064da2ca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d0536e4bf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d0536e4bf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d064da2c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d064da2c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d064da2ca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d064da2ca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2d064da2ca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2d064da2ca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d064da2ca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d064da2ca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d064da2ca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2d064da2ca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d064da2ca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2d064da2ca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064da2c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2d064da2ca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d064da2ca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d064da2ca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d064da2ca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d064da2ca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d064da2c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d064da2ca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d0536e4bf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d0536e4bf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d064da2ca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2d064da2ca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d064da2ca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2d064da2ca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064da2c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2d064da2c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d064da2ca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d064da2ca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d064da2ca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2d064da2ca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2d064da2ca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2d064da2ca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2d064da2ca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2d064da2ca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2d064da2ca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2d064da2ca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d064da2ca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2d064da2ca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d064da2ca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d064da2ca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5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Асинхронный JavaScript и всякие приколы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59" y="0"/>
            <a:ext cx="63130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Представления MVC</a:t>
            </a:r>
            <a:endParaRPr/>
          </a:p>
        </p:txBody>
      </p:sp>
      <p:sp>
        <p:nvSpPr>
          <p:cNvPr id="715" name="Google Shape;715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Отвечают за </a:t>
            </a:r>
            <a:r>
              <a:rPr lang="ru" b="1">
                <a:solidFill>
                  <a:schemeClr val="dk1"/>
                </a:solidFill>
              </a:rPr>
              <a:t>отображение данных</a:t>
            </a:r>
            <a:r>
              <a:rPr lang="ru">
                <a:solidFill>
                  <a:schemeClr val="dk1"/>
                </a:solidFill>
              </a:rPr>
              <a:t>, содержат в себе вызовы шаблонизаторов, создание блоков и компонентов и всего такого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Получают данные от напрямую от моделей или от контроллеров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Взаимодействуют с моделями посредством контроллеров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Являются посредниками между пользователем и контроллером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Контроллеры MVC</a:t>
            </a:r>
            <a:endParaRPr/>
          </a:p>
        </p:txBody>
      </p:sp>
      <p:sp>
        <p:nvSpPr>
          <p:cNvPr id="721" name="Google Shape;721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Являются связующим звеном приложения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Реализуют взаимодействие между вьюхами и моделями и взаимодействие вьюх друг с другом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Должны содержать минимум бизнес-логики и быть максимально простыми в конфигурации (для возможности удобного изменения и расширения приложения)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Логика контроллера довольно типична и большая ее часть выносится в базовые классы</a:t>
            </a:r>
            <a:r>
              <a:rPr lang="ru">
                <a:solidFill>
                  <a:schemeClr val="dk1"/>
                </a:solidFill>
              </a:rPr>
              <a:t>, в отличие от моделей, логика которых, как правило, довольно специфична для конкретного приложения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1"/>
          <p:cNvSpPr txBox="1">
            <a:spLocks noGrp="1"/>
          </p:cNvSpPr>
          <p:nvPr>
            <p:ph type="title"/>
          </p:nvPr>
        </p:nvSpPr>
        <p:spPr>
          <a:xfrm>
            <a:off x="1708350" y="2215500"/>
            <a:ext cx="57273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Собираем все вместе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Собираем MVC</a:t>
            </a:r>
            <a:endParaRPr/>
          </a:p>
        </p:txBody>
      </p:sp>
      <p:sp>
        <p:nvSpPr>
          <p:cNvPr id="732" name="Google Shape;732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Создаём базовый класс </a:t>
            </a:r>
            <a:r>
              <a:rPr lang="ru" b="1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Наследуем от него </a:t>
            </a:r>
            <a:r>
              <a:rPr lang="ru" b="1">
                <a:solidFill>
                  <a:schemeClr val="dk1"/>
                </a:solidFill>
              </a:rPr>
              <a:t>MenuView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SignView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ScoreboardView</a:t>
            </a:r>
            <a:r>
              <a:rPr lang="ru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 вьюхах описываем описываем отображение определённой части приложения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Содержимое </a:t>
            </a:r>
            <a:r>
              <a:rPr lang="ru" b="1">
                <a:solidFill>
                  <a:schemeClr val="dk1"/>
                </a:solidFill>
              </a:rPr>
              <a:t>View</a:t>
            </a:r>
            <a:r>
              <a:rPr lang="ru">
                <a:solidFill>
                  <a:schemeClr val="dk1"/>
                </a:solidFill>
              </a:rPr>
              <a:t> генерируется с помощью шаблонизатора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Далее на основе уже имеющейся разметки создаются блоки и компоненты, либо они генерируются динамически на каком-то этапе жизненного цикла приложения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Каждый момент времени активна только одна </a:t>
            </a:r>
            <a:r>
              <a:rPr lang="ru" b="1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Собираем MVC</a:t>
            </a:r>
            <a:endParaRPr/>
          </a:p>
        </p:txBody>
      </p:sp>
      <p:sp>
        <p:nvSpPr>
          <p:cNvPr id="738" name="Google Shape;738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 нас уже имеются сервисы и модули, которые выполняют роли моделей в нашем приложении и описывают бизнес-логику работы с данными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Настраиваем взаимодействие между частями приложения посредством контроллеров (например, медиатора)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Во время работы приложения управление передаётся между разными </a:t>
            </a:r>
            <a:r>
              <a:rPr lang="ru" b="1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Стараемся уменьшить связность приложения, отделив модели и представления друг от друга (проведя правильную декомпозицию)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Итоги MVC</a:t>
            </a:r>
            <a:endParaRPr/>
          </a:p>
        </p:txBody>
      </p:sp>
      <p:sp>
        <p:nvSpPr>
          <p:cNvPr id="744" name="Google Shape;74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Пример: заполнение формы и отправка на сервер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Controller и Model находятся на бэкенде, серверная шаблонизация 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Проблемы: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подходит для SPA и активного ajax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MVP</a:t>
            </a:r>
            <a:endParaRPr/>
          </a:p>
        </p:txBody>
      </p:sp>
      <p:pic>
        <p:nvPicPr>
          <p:cNvPr id="750" name="Google Shape;750;p125"/>
          <p:cNvPicPr preferRelativeResize="0"/>
          <p:nvPr/>
        </p:nvPicPr>
        <p:blipFill rotWithShape="1">
          <a:blip r:embed="rId3">
            <a:alphaModFix/>
          </a:blip>
          <a:srcRect l="17875" t="16735" r="10450" b="18947"/>
          <a:stretch/>
        </p:blipFill>
        <p:spPr>
          <a:xfrm>
            <a:off x="1072463" y="1085850"/>
            <a:ext cx="69990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Итоги MVP</a:t>
            </a:r>
            <a:endParaRPr/>
          </a:p>
        </p:txBody>
      </p:sp>
      <p:sp>
        <p:nvSpPr>
          <p:cNvPr id="756" name="Google Shape;756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Пример: заполнение формы и отправка на сервер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Model может быть на бекенде или клиенте, Controller и View на клиенте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Проблемы: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подходит для SPA и активного ajax (проблемы нет)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 MVC/MVP</a:t>
            </a:r>
            <a:endParaRPr/>
          </a:p>
        </p:txBody>
      </p:sp>
      <p:pic>
        <p:nvPicPr>
          <p:cNvPr id="762" name="Google Shape;762;p127"/>
          <p:cNvPicPr preferRelativeResize="0"/>
          <p:nvPr/>
        </p:nvPicPr>
        <p:blipFill rotWithShape="1">
          <a:blip r:embed="rId3">
            <a:alphaModFix/>
          </a:blip>
          <a:srcRect l="8834" t="25465" r="8826" b="17944"/>
          <a:stretch/>
        </p:blipFill>
        <p:spPr>
          <a:xfrm>
            <a:off x="826250" y="1341575"/>
            <a:ext cx="7491501" cy="28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28"/>
          <p:cNvSpPr txBox="1">
            <a:spLocks noGrp="1"/>
          </p:cNvSpPr>
          <p:nvPr>
            <p:ph type="title"/>
          </p:nvPr>
        </p:nvSpPr>
        <p:spPr>
          <a:xfrm>
            <a:off x="2571150" y="1844550"/>
            <a:ext cx="40017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MVP решает все проблемы ?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Еще одна проблема…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95400"/>
            <a:ext cx="6096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Неа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</a:t>
            </a:r>
            <a:endParaRPr/>
          </a:p>
        </p:txBody>
      </p:sp>
      <p:sp>
        <p:nvSpPr>
          <p:cNvPr id="779" name="Google Shape;779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4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Flux-архитектура</a:t>
            </a:r>
            <a:r>
              <a:rPr lang="ru">
                <a:solidFill>
                  <a:schemeClr val="dk1"/>
                </a:solidFill>
              </a:rPr>
              <a:t> — архитектурный подход или набор шаблонов программирования для построения пользовательского интерфейса веб-приложений, сочетающийся с реактивным программированием и построенный на однонаправленных потоках данных.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Основной отличительной особенностью Flux является односторонняя направленность передачи данных между компонентами Flux-архитектуры. Архитектура накладывает ограничения на поток данных, в частности, исключая возможность обновления состояния компонентов самими собой. Такой подход делает поток данных предсказуемым и позволяет легче проследить причины возможных ошибок в программном обеспечении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 (основные понятия)</a:t>
            </a:r>
            <a:endParaRPr/>
          </a:p>
        </p:txBody>
      </p:sp>
      <p:sp>
        <p:nvSpPr>
          <p:cNvPr id="785" name="Google Shape;785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Actions</a:t>
            </a:r>
            <a:r>
              <a:rPr lang="ru">
                <a:solidFill>
                  <a:schemeClr val="accent2"/>
                </a:solidFill>
              </a:rPr>
              <a:t> (действия) - событие (объект), который совершил пользователь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Dispatcher</a:t>
            </a:r>
            <a:r>
              <a:rPr lang="ru">
                <a:solidFill>
                  <a:schemeClr val="accent2"/>
                </a:solidFill>
              </a:rPr>
              <a:t> (диспетчер) - передает действие хранилищу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Stores</a:t>
            </a:r>
            <a:r>
              <a:rPr lang="ru">
                <a:solidFill>
                  <a:schemeClr val="accent2"/>
                </a:solidFill>
              </a:rPr>
              <a:t> (хранилища) - хранит данные пользователя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Views</a:t>
            </a:r>
            <a:r>
              <a:rPr lang="ru">
                <a:solidFill>
                  <a:schemeClr val="accent2"/>
                </a:solidFill>
              </a:rPr>
              <a:t> (представления) - показывает данные пользователю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</a:t>
            </a:r>
            <a:endParaRPr/>
          </a:p>
        </p:txBody>
      </p:sp>
      <p:pic>
        <p:nvPicPr>
          <p:cNvPr id="791" name="Google Shape;791;p132"/>
          <p:cNvPicPr preferRelativeResize="0"/>
          <p:nvPr/>
        </p:nvPicPr>
        <p:blipFill rotWithShape="1">
          <a:blip r:embed="rId3">
            <a:alphaModFix/>
          </a:blip>
          <a:srcRect l="6177" t="23221" r="6440" b="13209"/>
          <a:stretch/>
        </p:blipFill>
        <p:spPr>
          <a:xfrm>
            <a:off x="965013" y="1390650"/>
            <a:ext cx="7213974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 Flux</a:t>
            </a:r>
            <a:endParaRPr/>
          </a:p>
        </p:txBody>
      </p:sp>
      <p:pic>
        <p:nvPicPr>
          <p:cNvPr id="797" name="Google Shape;797;p133"/>
          <p:cNvPicPr preferRelativeResize="0"/>
          <p:nvPr/>
        </p:nvPicPr>
        <p:blipFill rotWithShape="1">
          <a:blip r:embed="rId3">
            <a:alphaModFix/>
          </a:blip>
          <a:srcRect l="4628" t="21226" r="4619" b="9722"/>
          <a:stretch/>
        </p:blipFill>
        <p:spPr>
          <a:xfrm>
            <a:off x="734238" y="1219200"/>
            <a:ext cx="7675524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Роутинг</a:t>
            </a:r>
            <a:endParaRPr/>
          </a:p>
        </p:txBody>
      </p:sp>
      <p:sp>
        <p:nvSpPr>
          <p:cNvPr id="803" name="Google Shape;803;p13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35"/>
          <p:cNvPicPr preferRelativeResize="0"/>
          <p:nvPr/>
        </p:nvPicPr>
        <p:blipFill rotWithShape="1">
          <a:blip r:embed="rId3">
            <a:alphaModFix/>
          </a:blip>
          <a:srcRect b="4924"/>
          <a:stretch/>
        </p:blipFill>
        <p:spPr>
          <a:xfrm>
            <a:off x="1143000" y="228600"/>
            <a:ext cx="6451599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Вернемся назад</a:t>
            </a:r>
            <a:endParaRPr/>
          </a:p>
        </p:txBody>
      </p:sp>
      <p:pic>
        <p:nvPicPr>
          <p:cNvPr id="814" name="Google Shape;81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1455875"/>
            <a:ext cx="57626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7"/>
          <p:cNvSpPr txBox="1">
            <a:spLocks noGrp="1"/>
          </p:cNvSpPr>
          <p:nvPr>
            <p:ph type="title"/>
          </p:nvPr>
        </p:nvSpPr>
        <p:spPr>
          <a:xfrm>
            <a:off x="2571150" y="1844550"/>
            <a:ext cx="40017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Вспоминаем про медиатор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Роутер</a:t>
            </a:r>
            <a:endParaRPr/>
          </a:p>
        </p:txBody>
      </p:sp>
      <p:pic>
        <p:nvPicPr>
          <p:cNvPr id="825" name="Google Shape;82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1398725"/>
            <a:ext cx="72961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9769"/>
            <a:ext cx="9144000" cy="436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sp>
        <p:nvSpPr>
          <p:cNvPr id="831" name="Google Shape;831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4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сервере </a:t>
            </a:r>
            <a:r>
              <a:rPr lang="ru" b="1">
                <a:solidFill>
                  <a:schemeClr val="dk1"/>
                </a:solidFill>
              </a:rPr>
              <a:t>роутинг</a:t>
            </a:r>
            <a:r>
              <a:rPr lang="ru">
                <a:solidFill>
                  <a:schemeClr val="dk1"/>
                </a:solidFill>
              </a:rPr>
              <a:t> — это процесс определения маршрута внутри приложения в зависимости от запроса. Проще говоря, это поиск контроллера по запрошенному URL и выполнение соответствующих действий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клиенте роутинг позволяет установить соответствие между состоянием приложения и </a:t>
            </a:r>
            <a:r>
              <a:rPr lang="ru" b="1">
                <a:solidFill>
                  <a:schemeClr val="dk1"/>
                </a:solidFill>
              </a:rPr>
              <a:t>View</a:t>
            </a:r>
            <a:r>
              <a:rPr lang="ru">
                <a:solidFill>
                  <a:schemeClr val="dk1"/>
                </a:solidFill>
              </a:rPr>
              <a:t>, которая будет отображаться. Таким образом, роутинг — это вариант реализации паттерна "Медиатор" для MV* архитектуры приложений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Кроме этого, роутеры решают ещё одну очень важную задачу. Они позволяют эмулировать </a:t>
            </a:r>
            <a:r>
              <a:rPr lang="ru" b="1">
                <a:solidFill>
                  <a:schemeClr val="dk1"/>
                </a:solidFill>
              </a:rPr>
              <a:t>историю переходов</a:t>
            </a:r>
            <a:r>
              <a:rPr lang="ru">
                <a:solidFill>
                  <a:schemeClr val="dk1"/>
                </a:solidFill>
              </a:rPr>
              <a:t> в SPA-приложениях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sp>
        <p:nvSpPr>
          <p:cNvPr id="837" name="Google Shape;837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Таким образом взаимодействие и переключение между </a:t>
            </a:r>
            <a:r>
              <a:rPr lang="ru" b="1">
                <a:solidFill>
                  <a:schemeClr val="accent2"/>
                </a:solidFill>
              </a:rPr>
              <a:t>View</a:t>
            </a:r>
            <a:r>
              <a:rPr lang="ru">
                <a:solidFill>
                  <a:schemeClr val="accent2"/>
                </a:solidFill>
              </a:rPr>
              <a:t> происходит посредством роутера, а сами </a:t>
            </a:r>
            <a:r>
              <a:rPr lang="ru" b="1">
                <a:solidFill>
                  <a:schemeClr val="accent2"/>
                </a:solidFill>
              </a:rPr>
              <a:t>View</a:t>
            </a:r>
            <a:r>
              <a:rPr lang="ru">
                <a:solidFill>
                  <a:schemeClr val="accent2"/>
                </a:solidFill>
              </a:rPr>
              <a:t> друг о друге ничего не знают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38" name="Google Shape;8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2085975"/>
            <a:ext cx="7143750" cy="25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sp>
        <p:nvSpPr>
          <p:cNvPr id="844" name="Google Shape;844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History API</a:t>
            </a:r>
            <a:r>
              <a:rPr lang="ru">
                <a:solidFill>
                  <a:schemeClr val="accent2"/>
                </a:solidFill>
              </a:rPr>
              <a:t> — браузерное API, позволяет манипулировать историей браузера </a:t>
            </a:r>
            <a:r>
              <a:rPr lang="ru">
                <a:solidFill>
                  <a:schemeClr val="dk1"/>
                </a:solidFill>
              </a:rPr>
              <a:t>в пределах сессии</a:t>
            </a:r>
            <a:r>
              <a:rPr lang="ru">
                <a:solidFill>
                  <a:schemeClr val="accent2"/>
                </a:solidFill>
              </a:rPr>
              <a:t> , а именно историей о посещённых страницах в пределах вкладки или фрейма, загруженного внутри страницы. Позволяет перемещаться по истории переходов, а так же управлять </a:t>
            </a:r>
            <a:r>
              <a:rPr lang="ru">
                <a:solidFill>
                  <a:schemeClr val="dk1"/>
                </a:solidFill>
              </a:rPr>
              <a:t>содержимым адресной строки браузера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pic>
        <p:nvPicPr>
          <p:cNvPr id="850" name="Google Shape;85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37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pic>
        <p:nvPicPr>
          <p:cNvPr id="856" name="Google Shape;85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000"/>
            <a:ext cx="8839203" cy="29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pic>
        <p:nvPicPr>
          <p:cNvPr id="862" name="Google Shape;86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3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pic>
        <p:nvPicPr>
          <p:cNvPr id="868" name="Google Shape;8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250"/>
            <a:ext cx="8839200" cy="226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CSS</a:t>
            </a:r>
            <a:endParaRPr/>
          </a:p>
        </p:txBody>
      </p:sp>
      <p:sp>
        <p:nvSpPr>
          <p:cNvPr id="874" name="Google Shape;874;p146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 стили попадают на страницу</a:t>
            </a:r>
            <a:endParaRPr/>
          </a:p>
        </p:txBody>
      </p:sp>
      <p:sp>
        <p:nvSpPr>
          <p:cNvPr id="885" name="Google Shape;885;p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Браузерные стили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link rel=”stylesheet”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тег style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атрибут style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 dirty="0">
                <a:solidFill>
                  <a:schemeClr val="accent2"/>
                </a:solidFill>
              </a:rPr>
              <a:t>CSS</a:t>
            </a:r>
            <a:endParaRPr dirty="0"/>
          </a:p>
        </p:txBody>
      </p:sp>
      <p:pic>
        <p:nvPicPr>
          <p:cNvPr id="891" name="Google Shape;89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9201"/>
            <a:ext cx="7917725" cy="3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Future/Promise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897" name="Google Shape;897;p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один и тот же компонент должен выглядеть по-разному в зависимости от страницы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8" name="Google Shape;89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56775"/>
            <a:ext cx="6188075" cy="1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2009774"/>
            <a:ext cx="7909300" cy="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905" name="Google Shape;905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найти элемент на странице "в слепую"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Проблема: сильная связанность со структурой документа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906" name="Google Shape;90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5" y="2466975"/>
            <a:ext cx="7038400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912" name="Google Shape;912;p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сделать стили более понятными для всех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Проблема: пересечение имён с внешними библиотеками или даже внутри собственного проекта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913" name="Google Shape;91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71750"/>
            <a:ext cx="5324475" cy="2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pic>
        <p:nvPicPr>
          <p:cNvPr id="919" name="Google Shape;91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093925"/>
            <a:ext cx="46355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Признаки хорошей архитектуры</a:t>
            </a:r>
            <a:endParaRPr/>
          </a:p>
        </p:txBody>
      </p:sp>
      <p:sp>
        <p:nvSpPr>
          <p:cNvPr id="925" name="Google Shape;925;p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Предсказуемость</a:t>
            </a:r>
            <a:r>
              <a:rPr lang="ru">
                <a:solidFill>
                  <a:schemeClr val="accent2"/>
                </a:solidFill>
              </a:rPr>
              <a:t> — изменение текущих стилей не ломает проект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Масштабируемость</a:t>
            </a:r>
            <a:r>
              <a:rPr lang="ru">
                <a:solidFill>
                  <a:schemeClr val="accent2"/>
                </a:solidFill>
              </a:rPr>
              <a:t> — добавление новых стилей не ломает проект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Поддержка</a:t>
            </a:r>
            <a:r>
              <a:rPr lang="ru">
                <a:solidFill>
                  <a:schemeClr val="accent2"/>
                </a:solidFill>
              </a:rPr>
              <a:t> — все в команде понимают, как писать стили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</a:rPr>
              <a:t>Повторное использование</a:t>
            </a:r>
            <a:r>
              <a:rPr lang="ru">
                <a:solidFill>
                  <a:schemeClr val="accent2"/>
                </a:solidFill>
              </a:rPr>
              <a:t> — DRY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5"/>
          <p:cNvSpPr txBox="1">
            <a:spLocks noGrp="1"/>
          </p:cNvSpPr>
          <p:nvPr>
            <p:ph type="title"/>
          </p:nvPr>
        </p:nvSpPr>
        <p:spPr>
          <a:xfrm>
            <a:off x="3466800" y="2179500"/>
            <a:ext cx="22104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OOCSS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Объектно-ориентированный CSS</a:t>
            </a:r>
            <a:endParaRPr/>
          </a:p>
        </p:txBody>
      </p:sp>
      <p:sp>
        <p:nvSpPr>
          <p:cNvPr id="936" name="Google Shape;936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Разделение структуры и оформления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Если есть общие стили оформления, то выносим их в отдельный класс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Зачем?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При изменении цветовой палитры правим в одном месте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Объектно-ориентированный CSS</a:t>
            </a:r>
            <a:endParaRPr/>
          </a:p>
        </p:txBody>
      </p:sp>
      <p:sp>
        <p:nvSpPr>
          <p:cNvPr id="942" name="Google Shape;942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Разделение контейнера и содержимого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Принцип: внешний вид элемента не зависит от того, где он расположен.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Вместо </a:t>
            </a:r>
            <a:r>
              <a:rPr lang="ru" b="1">
                <a:solidFill>
                  <a:schemeClr val="dk1"/>
                </a:solidFill>
              </a:rPr>
              <a:t>.my-element button</a:t>
            </a:r>
            <a:r>
              <a:rPr lang="ru">
                <a:solidFill>
                  <a:schemeClr val="dk1"/>
                </a:solidFill>
              </a:rPr>
              <a:t> создаем отдельный стиль </a:t>
            </a:r>
            <a:r>
              <a:rPr lang="ru" b="1">
                <a:solidFill>
                  <a:schemeClr val="dk1"/>
                </a:solidFill>
              </a:rPr>
              <a:t>.control</a:t>
            </a:r>
            <a:r>
              <a:rPr lang="ru">
                <a:solidFill>
                  <a:schemeClr val="dk1"/>
                </a:solidFill>
              </a:rPr>
              <a:t> для конкретного случая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Зачем?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</a:t>
            </a:r>
            <a:r>
              <a:rPr lang="ru" b="1">
                <a:solidFill>
                  <a:schemeClr val="dk1"/>
                </a:solidFill>
              </a:rPr>
              <a:t>button</a:t>
            </a:r>
            <a:r>
              <a:rPr lang="ru">
                <a:solidFill>
                  <a:schemeClr val="dk1"/>
                </a:solidFill>
              </a:rPr>
              <a:t> будут выглядеть одинаково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 любому элементу можно добавить класс </a:t>
            </a:r>
            <a:r>
              <a:rPr lang="ru" b="1">
                <a:solidFill>
                  <a:schemeClr val="dk1"/>
                </a:solidFill>
              </a:rPr>
              <a:t>.control</a:t>
            </a:r>
            <a:r>
              <a:rPr lang="ru">
                <a:solidFill>
                  <a:schemeClr val="dk1"/>
                </a:solidFill>
              </a:rPr>
              <a:t>. Работает как mixin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ru" b="1">
                <a:solidFill>
                  <a:schemeClr val="dk1"/>
                </a:solidFill>
              </a:rPr>
              <a:t>.my-element button</a:t>
            </a:r>
            <a:r>
              <a:rPr lang="ru">
                <a:solidFill>
                  <a:schemeClr val="dk1"/>
                </a:solidFill>
              </a:rPr>
              <a:t> не нужно переопределять, если передумали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8"/>
          <p:cNvSpPr txBox="1">
            <a:spLocks noGrp="1"/>
          </p:cNvSpPr>
          <p:nvPr>
            <p:ph type="title"/>
          </p:nvPr>
        </p:nvSpPr>
        <p:spPr>
          <a:xfrm>
            <a:off x="3295500" y="2179500"/>
            <a:ext cx="25530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SMACSS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Масштабируемая и модульная архитектура CSS</a:t>
            </a:r>
            <a:endParaRPr/>
          </a:p>
        </p:txBody>
      </p:sp>
      <p:pic>
        <p:nvPicPr>
          <p:cNvPr id="953" name="Google Shape;95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Promise?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Promise (обещание)</a:t>
            </a:r>
            <a:r>
              <a:rPr lang="ru">
                <a:solidFill>
                  <a:schemeClr val="dk1"/>
                </a:solidFill>
              </a:rPr>
              <a:t>  - это обертка, которая позволяет нам использовать переменные, значения которых нам неизвестны на момент создания обещания.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По-сути Promise позволяет асинхронный код организовывать так, будто он синхронный.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подробнее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Выводы</a:t>
            </a:r>
            <a:endParaRPr/>
          </a:p>
        </p:txBody>
      </p:sp>
      <p:sp>
        <p:nvSpPr>
          <p:cNvPr id="959" name="Google Shape;959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Избавляемся от каскадирования!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Придумываем слои: компонент -&gt; приложение -&gt; глобальные стили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Держим стили внутри своего слоя: </a:t>
            </a:r>
            <a:r>
              <a:rPr lang="ru" b="1">
                <a:solidFill>
                  <a:schemeClr val="dk1"/>
                </a:solidFill>
              </a:rPr>
              <a:t>button.html</a:t>
            </a:r>
            <a:r>
              <a:rPr lang="ru">
                <a:solidFill>
                  <a:schemeClr val="dk1"/>
                </a:solidFill>
              </a:rPr>
              <a:t> + </a:t>
            </a:r>
            <a:r>
              <a:rPr lang="ru" b="1">
                <a:solidFill>
                  <a:schemeClr val="dk1"/>
                </a:solidFill>
              </a:rPr>
              <a:t>button.css</a:t>
            </a:r>
            <a:r>
              <a:rPr lang="ru">
                <a:solidFill>
                  <a:schemeClr val="dk1"/>
                </a:solidFill>
              </a:rPr>
              <a:t> + </a:t>
            </a:r>
            <a:r>
              <a:rPr lang="ru" b="1">
                <a:solidFill>
                  <a:schemeClr val="dk1"/>
                </a:solidFill>
              </a:rPr>
              <a:t>button.js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Расширяем компоненты через глобальные mixin-классы: </a:t>
            </a:r>
            <a:r>
              <a:rPr lang="ru" b="1">
                <a:solidFill>
                  <a:schemeClr val="dk1"/>
                </a:solidFill>
              </a:rPr>
              <a:t>.animated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.themed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.hidden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 b="1">
                <a:solidFill>
                  <a:schemeClr val="dk1"/>
                </a:solidFill>
              </a:rPr>
              <a:t>.row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Проблемы: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Коллизия стилей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1"/>
          <p:cNvSpPr txBox="1">
            <a:spLocks noGrp="1"/>
          </p:cNvSpPr>
          <p:nvPr>
            <p:ph type="title"/>
          </p:nvPr>
        </p:nvSpPr>
        <p:spPr>
          <a:xfrm>
            <a:off x="3226500" y="2179500"/>
            <a:ext cx="26910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CSS-in-JS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через JS</a:t>
            </a:r>
            <a:endParaRPr/>
          </a:p>
        </p:txBody>
      </p:sp>
      <p:sp>
        <p:nvSpPr>
          <p:cNvPr id="970" name="Google Shape;970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Идея: представить стили через объект, записывать их в тег style, когда посчитаем нужным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Но зачем???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CSS гибкий, JS ещё гибче — можем делать всё, что захотим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Темизация страницы в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runtime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Уменьшение размера загружаемых стилей =&gt; ускорение первого рендера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 кешируется :(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3"/>
          <p:cNvSpPr txBox="1">
            <a:spLocks noGrp="1"/>
          </p:cNvSpPr>
          <p:nvPr>
            <p:ph type="title"/>
          </p:nvPr>
        </p:nvSpPr>
        <p:spPr>
          <a:xfrm>
            <a:off x="2700300" y="2179500"/>
            <a:ext cx="37434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CSS Modules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81" name="Google Shape;98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863" y="1162050"/>
            <a:ext cx="4142274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87" name="Google Shape;98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421948"/>
            <a:ext cx="7543801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93" name="Google Shape;9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70125"/>
            <a:ext cx="85447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7"/>
          <p:cNvSpPr txBox="1">
            <a:spLocks noGrp="1"/>
          </p:cNvSpPr>
          <p:nvPr>
            <p:ph type="title"/>
          </p:nvPr>
        </p:nvSpPr>
        <p:spPr>
          <a:xfrm>
            <a:off x="3869550" y="2179500"/>
            <a:ext cx="14049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JSS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JSS (использование)</a:t>
            </a:r>
            <a:endParaRPr/>
          </a:p>
        </p:txBody>
      </p:sp>
      <p:pic>
        <p:nvPicPr>
          <p:cNvPr id="1004" name="Google Shape;100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63" y="1141550"/>
            <a:ext cx="6186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JSS (использование)</a:t>
            </a:r>
            <a:endParaRPr/>
          </a:p>
        </p:txBody>
      </p:sp>
      <p:pic>
        <p:nvPicPr>
          <p:cNvPr id="1010" name="Google Shape;101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76450"/>
            <a:ext cx="8258175" cy="32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фундаментально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информатике конструкции future, promise и delay в некоторых языках программирования формируют стратегию вычисления, применяемую для параллельных вычислений. С их помощью описывается объект, к которому можно обратиться за результатом, вычисление которого может быть не завершено на данный момент.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Хранение данных</a:t>
            </a:r>
            <a:endParaRPr/>
          </a:p>
        </p:txBody>
      </p:sp>
      <p:sp>
        <p:nvSpPr>
          <p:cNvPr id="1016" name="Google Shape;1016;p17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https://learn.javascript.ru/data-storage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хранить данные?</a:t>
            </a:r>
            <a:endParaRPr/>
          </a:p>
        </p:txBody>
      </p:sp>
      <p:sp>
        <p:nvSpPr>
          <p:cNvPr id="1022" name="Google Shape;1022;p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Кеш браузера - сохраняет только ответы на запросы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Cookies - подходит для хранения сессий, имеет маленький размер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Storage API - механизм хранения key/value значений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WebSQL/IndexedDB - база данных в браузере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</a:t>
            </a:r>
            <a:endParaRPr/>
          </a:p>
        </p:txBody>
      </p:sp>
      <p:sp>
        <p:nvSpPr>
          <p:cNvPr id="1028" name="Google Shape;1028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Storage API</a:t>
            </a:r>
            <a:r>
              <a:rPr lang="ru" i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механизм для сохранения key/value значений с возможностью программного управления данными. Предоставляет два host объекта в браузере пользователя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 возможностью персистентного сохранения данных (до 10 MB на origin)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window.sessionStorage - сохраняет данные пока открыт браузер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window.localStorage - сохраняет данные навсегда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 (методы)</a:t>
            </a:r>
            <a:endParaRPr/>
          </a:p>
        </p:txBody>
      </p:sp>
      <p:sp>
        <p:nvSpPr>
          <p:cNvPr id="1034" name="Google Shape;1034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setItem(key, value) - сохранить пару ключ/значение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getItem(key) - получить данные по ключу key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removeItem(key) - удалить данные с ключом key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clear() - удалить все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key(index) - получить на заданной позиции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length - количество элементов в хранилище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(пример)</a:t>
            </a:r>
            <a:endParaRPr/>
          </a:p>
        </p:txBody>
      </p:sp>
      <p:pic>
        <p:nvPicPr>
          <p:cNvPr id="1040" name="Google Shape;104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9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(JSON)</a:t>
            </a:r>
            <a:endParaRPr/>
          </a:p>
        </p:txBody>
      </p:sp>
      <p:pic>
        <p:nvPicPr>
          <p:cNvPr id="1046" name="Google Shape;104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579700"/>
            <a:ext cx="8839201" cy="206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(JSON)</a:t>
            </a:r>
            <a:endParaRPr/>
          </a:p>
        </p:txBody>
      </p:sp>
      <p:pic>
        <p:nvPicPr>
          <p:cNvPr id="1052" name="Google Shape;105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2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SessionStorage (пример)</a:t>
            </a:r>
            <a:endParaRPr/>
          </a:p>
        </p:txBody>
      </p:sp>
      <p:pic>
        <p:nvPicPr>
          <p:cNvPr id="1058" name="Google Shape;105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8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 (событие)</a:t>
            </a:r>
            <a:endParaRPr/>
          </a:p>
        </p:txBody>
      </p:sp>
      <p:sp>
        <p:nvSpPr>
          <p:cNvPr id="1064" name="Google Shape;1064;p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Когда обновляются данные в localStorage или sessionStorage, генерируются событие storage со следующими свойствами: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- ключ, который обновился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oldValue - старое 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newValue - новое 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url - url страницы, где произошло обновление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storageArea - объект localStorage или sessionStorage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 (событие)</a:t>
            </a:r>
            <a:endParaRPr/>
          </a:p>
        </p:txBody>
      </p:sp>
      <p:pic>
        <p:nvPicPr>
          <p:cNvPr id="1070" name="Google Shape;107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575"/>
            <a:ext cx="8839200" cy="251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используется?</a:t>
            </a:r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Java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java.util.concurrent.Future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C++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std::future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C#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System.Threading.Tasks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>
                <a:solidFill>
                  <a:schemeClr val="dk1"/>
                </a:solidFill>
              </a:rPr>
              <a:t>JavaScript (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r>
              <a:rPr lang="ru" b="1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IndexedDB</a:t>
            </a:r>
            <a:endParaRPr/>
          </a:p>
        </p:txBody>
      </p:sp>
      <p:sp>
        <p:nvSpPr>
          <p:cNvPr id="1076" name="Google Shape;1076;p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IndexedDB — низкоуровневое API для клиентского хранилища большого объема структурированных данных, включая файлы/blobs. Эти API используют индексы для обеспечения высоко-производительного поиска данных. Максимальный размер сохраняемых данных — 50 MB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хранит практически любые значения по ключам, несколько типов ключей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транзакций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поддерживает запросы в диапазоне ключей и индексы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IndexedDB (пример)</a:t>
            </a:r>
            <a:endParaRPr/>
          </a:p>
        </p:txBody>
      </p:sp>
      <p:pic>
        <p:nvPicPr>
          <p:cNvPr id="1082" name="Google Shape;10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84400"/>
            <a:ext cx="8086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WebSQL</a:t>
            </a:r>
            <a:endParaRPr/>
          </a:p>
        </p:txBody>
      </p:sp>
      <p:sp>
        <p:nvSpPr>
          <p:cNvPr id="1088" name="Google Shape;1088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WebSQL —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полноценная SQL база данных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которая позволяет персистентно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хранить данные в браузере пользователя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работать с ними посредством SQL-запросов. Максимальный размер сохраняемых данных — 5 MB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WebSQL (пример)</a:t>
            </a:r>
            <a:endParaRPr/>
          </a:p>
        </p:txBody>
      </p:sp>
      <p:pic>
        <p:nvPicPr>
          <p:cNvPr id="1094" name="Google Shape;109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75" y="1017725"/>
            <a:ext cx="74408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 в JavaScript</a:t>
            </a:r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Promises (промисы) — это специальные объекты, которые могут находиться в одном из трёх состояний: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вначале </a:t>
            </a:r>
            <a:r>
              <a:rPr lang="ru" b="1">
                <a:solidFill>
                  <a:schemeClr val="dk1"/>
                </a:solidFill>
              </a:rPr>
              <a:t>pending</a:t>
            </a:r>
            <a:r>
              <a:rPr lang="ru">
                <a:solidFill>
                  <a:schemeClr val="dk1"/>
                </a:solidFill>
              </a:rPr>
              <a:t> («ожидание»)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затем либо </a:t>
            </a:r>
            <a:r>
              <a:rPr lang="ru" b="1">
                <a:solidFill>
                  <a:schemeClr val="dk1"/>
                </a:solidFill>
              </a:rPr>
              <a:t>fulfilled</a:t>
            </a:r>
            <a:r>
              <a:rPr lang="ru">
                <a:solidFill>
                  <a:schemeClr val="dk1"/>
                </a:solidFill>
              </a:rPr>
              <a:t> («выполнено успешно»)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либо </a:t>
            </a:r>
            <a:r>
              <a:rPr lang="ru" b="1">
                <a:solidFill>
                  <a:schemeClr val="dk1"/>
                </a:solidFill>
              </a:rPr>
              <a:t>rejected</a:t>
            </a:r>
            <a:r>
              <a:rPr lang="ru">
                <a:solidFill>
                  <a:schemeClr val="dk1"/>
                </a:solidFill>
              </a:rPr>
              <a:t> («выполнено с ошибкой»)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25" y="1547800"/>
            <a:ext cx="34194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выглядит в JavaScript?</a:t>
            </a:r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07" y="1152474"/>
            <a:ext cx="855039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выглядит в JavaScript?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Основной способ взаимодействия с промисом это регистрация коллбеков для получения конечного результата промиса или сообщения о причине, по которой он не был выполнен. По-простому, на промисы можно навесить два коллбека: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onFulfilled — срабатывают, когда promise находится в состоянии «выполнен успешно»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onRejected — срабатывают, когда promise находится в состоянии «выполнен с ошибкой»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Асинхронность JS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https://learn.javascript.ru/callbacks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" name="Google Shape;78;p17">
            <a:extLst>
              <a:ext uri="{FF2B5EF4-FFF2-40B4-BE49-F238E27FC236}">
                <a16:creationId xmlns:a16="http://schemas.microsoft.com/office/drawing/2014/main" id="{0BDA8177-99F0-5056-652F-4A76A6A16181}"/>
              </a:ext>
            </a:extLst>
          </p:cNvPr>
          <p:cNvSpPr txBox="1">
            <a:spLocks/>
          </p:cNvSpPr>
          <p:nvPr/>
        </p:nvSpPr>
        <p:spPr>
          <a:xfrm>
            <a:off x="3104402" y="3388132"/>
            <a:ext cx="2935195" cy="57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ru-RU"/>
              <a:t>Однопоточный и асинхронный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928"/>
            <a:ext cx="9144000" cy="403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профит?</a:t>
            </a:r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навешивать несколько обработчиков-колбэков подряд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навесить обработчик-колбэк потом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передавать промисы в качестве аргументов в другие части системы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строить цепочки асинхронных вызовов без callback hell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Несколько независимых обработчиков</a:t>
            </a:r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298"/>
            <a:ext cx="9144000" cy="270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Чейнинг</a:t>
            </a:r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8"/>
            <a:ext cx="9143999" cy="364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асинхронных ошибок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0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промиса можно возвращать промис!</a:t>
            </a:r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1"/>
            <a:ext cx="9144001" cy="313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Промисификация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88" y="1097000"/>
            <a:ext cx="8281223" cy="40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Callback Hell?</a:t>
            </a:r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t="-16960" b="16960"/>
          <a:stretch/>
        </p:blipFill>
        <p:spPr>
          <a:xfrm>
            <a:off x="311712" y="489550"/>
            <a:ext cx="8073825" cy="3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Итог</a:t>
            </a:r>
            <a:endParaRPr dirty="0"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422400"/>
            <a:ext cx="90487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 dirty="0"/>
              <a:t>Event Loop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88" y="1152472"/>
            <a:ext cx="6431825" cy="3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еще приколы с Promise есть?</a:t>
            </a:r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Promise.all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Promise.race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Promise.any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Promise.allSettled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Promise.all</a:t>
            </a:r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044"/>
            <a:ext cx="9143999" cy="407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Promise.race</a:t>
            </a:r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24"/>
            <a:ext cx="9143999" cy="334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Promise.any</a:t>
            </a: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0562"/>
            <a:ext cx="9144000" cy="35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Promise.allSettled</a:t>
            </a:r>
            <a:endParaRPr/>
          </a:p>
        </p:txBody>
      </p:sp>
      <p:sp>
        <p:nvSpPr>
          <p:cNvPr id="300" name="Google Shape;30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7"/>
            <a:ext cx="9144001" cy="382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Добавим еще сахара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</a:t>
            </a:r>
            <a:endParaRPr/>
          </a:p>
        </p:txBody>
      </p:sp>
      <p:sp>
        <p:nvSpPr>
          <p:cNvPr id="312" name="Google Shape;31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422400"/>
            <a:ext cx="88773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</a:t>
            </a:r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76" y="1152475"/>
            <a:ext cx="602863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Async/Await</a:t>
            </a:r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7191"/>
            <a:ext cx="9144000" cy="240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Async/Await обработка ошибок</a:t>
            </a:r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4001" cy="382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 чем же заключается асинхронность?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986"/>
            <a:ext cx="9144000" cy="270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fetch</a:t>
            </a:r>
            <a:r>
              <a:rPr lang="ru">
                <a:solidFill>
                  <a:schemeClr val="dk1"/>
                </a:solidFill>
              </a:rPr>
              <a:t> — это XMLHttpRequest нового поколения. Он предоставляет улучшенный интерфейс для осуществления запросов к серверу: как по части возможностей и контроля над происходящим, так и по синтаксису, так как построен на промисах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2712775"/>
            <a:ext cx="90487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Fetch API options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method</a:t>
            </a:r>
            <a:r>
              <a:rPr lang="ru">
                <a:solidFill>
                  <a:schemeClr val="dk1"/>
                </a:solidFill>
              </a:rPr>
              <a:t> — метод запроса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headers</a:t>
            </a:r>
            <a:r>
              <a:rPr lang="ru">
                <a:solidFill>
                  <a:schemeClr val="dk1"/>
                </a:solidFill>
              </a:rPr>
              <a:t> — заголовки запроса (объект)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ru">
                <a:solidFill>
                  <a:schemeClr val="dk1"/>
                </a:solidFill>
              </a:rPr>
              <a:t> — тело запроса: FormData, Blob, строка и т.п.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ru">
                <a:solidFill>
                  <a:schemeClr val="dk1"/>
                </a:solidFill>
              </a:rPr>
              <a:t> — одно из: «same-origin», «no-cors», «cors», указывает, в каком режиме кросс-доменности предполагается делать запрос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credentials</a:t>
            </a:r>
            <a:r>
              <a:rPr lang="ru">
                <a:solidFill>
                  <a:schemeClr val="dk1"/>
                </a:solidFill>
              </a:rPr>
              <a:t> — одно из: «omit», «same-origin», «include», указывает, пересылать ли куки и заголовки авторизации вместе с запросом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cache</a:t>
            </a:r>
            <a:r>
              <a:rPr lang="ru">
                <a:solidFill>
                  <a:schemeClr val="dk1"/>
                </a:solidFill>
              </a:rPr>
              <a:t> — одно из «default», «no-store», «reload», «no-cache», «force-cache», «only-if-cached», указывает, как кешировать запрос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00" y="1152475"/>
            <a:ext cx="8616601" cy="399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Тот самый Event Loop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152475"/>
            <a:ext cx="5276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212850"/>
            <a:ext cx="68199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97" y="0"/>
            <a:ext cx="70236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выполняются задачи?</a:t>
            </a:r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видим, что единственное место, через которое задачи могут попасть в Call Stack и выполниться — это Event Loop. Т.е. Event Loop - это такой менеджер, который определяет какой задаче когда выполняться.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Какие виды задач есть?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задач</a:t>
            </a:r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макротаски - любые функции отложенного вызова (callback);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микротаски - промисы и MutationObserver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рендеринг - Paint, Layout (из прошлой лекции), requestAnimationFrame, и тд.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 чем же заключается асинхронность?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595"/>
            <a:ext cx="9144000" cy="305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93" y="0"/>
            <a:ext cx="7190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9143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Понятно? </a:t>
            </a:r>
            <a:br>
              <a:rPr lang="ru" dirty="0"/>
            </a:br>
            <a:r>
              <a:rPr lang="ru" dirty="0"/>
              <a:t>Тогда решаем задачу с собесов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652" y="0"/>
            <a:ext cx="36986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0" name="Google Shape;4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314325"/>
            <a:ext cx="54483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Возвращаемся к изначальным вопросам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441" name="Google Shape;44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2" name="Google Shape;4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152475"/>
            <a:ext cx="5276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Макротаска в 4мс</a:t>
            </a:r>
            <a:endParaRPr/>
          </a:p>
        </p:txBody>
      </p:sp>
      <p:sp>
        <p:nvSpPr>
          <p:cNvPr id="448" name="Google Shape;448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365"/>
            <a:ext cx="9143999" cy="216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455" name="Google Shape;455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6" name="Google Shape;4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212850"/>
            <a:ext cx="68199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Микротаски друг за другом</a:t>
            </a:r>
            <a:endParaRPr/>
          </a:p>
        </p:txBody>
      </p:sp>
      <p:sp>
        <p:nvSpPr>
          <p:cNvPr id="462" name="Google Shape;462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827"/>
            <a:ext cx="9143999" cy="246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есть маленькая проблема…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469" name="Google Shape;469;p7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475" name="Google Shape;475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</a:rPr>
              <a:t>Если рассматривать приложение как </a:t>
            </a:r>
            <a:r>
              <a:rPr lang="ru" sz="1600">
                <a:solidFill>
                  <a:schemeClr val="dk1"/>
                </a:solidFill>
              </a:rPr>
              <a:t>систему</a:t>
            </a:r>
            <a:r>
              <a:rPr lang="ru" sz="1600">
                <a:solidFill>
                  <a:schemeClr val="accent2"/>
                </a:solidFill>
              </a:rPr>
              <a:t> — т.е. набор компонентов, объединенных для выполнения определенной функции:</a:t>
            </a:r>
            <a:endParaRPr sz="1600"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 i="1">
                <a:solidFill>
                  <a:schemeClr val="accent2"/>
                </a:solidFill>
              </a:rPr>
              <a:t>Архитектура</a:t>
            </a:r>
            <a:r>
              <a:rPr lang="ru" i="1">
                <a:solidFill>
                  <a:schemeClr val="accent2"/>
                </a:solidFill>
              </a:rPr>
              <a:t> идентифицирует главные компоненты системы и способы их взаимодействия. Также это выбор таких решений, которые интерпретируются как основополагающие и не подлежащие изменению в будущем</a:t>
            </a:r>
            <a:endParaRPr i="1"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 i="1">
                <a:solidFill>
                  <a:schemeClr val="accent2"/>
                </a:solidFill>
              </a:rPr>
              <a:t>Архитектура</a:t>
            </a:r>
            <a:r>
              <a:rPr lang="ru" i="1">
                <a:solidFill>
                  <a:schemeClr val="accent2"/>
                </a:solidFill>
              </a:rPr>
              <a:t> — это </a:t>
            </a:r>
            <a:r>
              <a:rPr lang="ru" i="1">
                <a:solidFill>
                  <a:schemeClr val="dk1"/>
                </a:solidFill>
              </a:rPr>
              <a:t>организация системы</a:t>
            </a:r>
            <a:r>
              <a:rPr lang="ru" i="1">
                <a:solidFill>
                  <a:schemeClr val="accent2"/>
                </a:solidFill>
              </a:rPr>
              <a:t>, воплощенная в её компонентах, их отношениях между собой и с окружением.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Архитектурные решения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Как определить, является ли какое-то решение архитектурным. Как определить </a:t>
            </a:r>
            <a:r>
              <a:rPr lang="ru" b="1">
                <a:solidFill>
                  <a:schemeClr val="dk1"/>
                </a:solidFill>
              </a:rPr>
              <a:t>качество архитектурного решения</a:t>
            </a:r>
            <a:r>
              <a:rPr lang="ru" b="1">
                <a:solidFill>
                  <a:schemeClr val="accent2"/>
                </a:solidFill>
              </a:rPr>
              <a:t>?</a:t>
            </a:r>
            <a:br>
              <a:rPr lang="ru" b="1">
                <a:solidFill>
                  <a:schemeClr val="accent2"/>
                </a:solidFill>
              </a:rPr>
            </a:br>
            <a:r>
              <a:rPr lang="ru">
                <a:solidFill>
                  <a:schemeClr val="accent2"/>
                </a:solidFill>
              </a:rPr>
              <a:t>Задайте себе вопрос: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accent2"/>
                </a:solidFill>
              </a:rPr>
              <a:t>А что если я ошибся и мне придется изменить это решение в будущем? Какие будут последствия?</a:t>
            </a:r>
            <a:endParaRPr i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/>
              <a:t>Если некоторое решение размазано ровным слоем по всему приложению, то стоимость его изменения будет огромной, а значит это решение является архитектурным</a:t>
            </a:r>
            <a:endParaRPr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Проектирование системы</a:t>
            </a:r>
            <a:endParaRPr/>
          </a:p>
        </p:txBody>
      </p:sp>
      <p:sp>
        <p:nvSpPr>
          <p:cNvPr id="487" name="Google Shape;487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Критерии </a:t>
            </a:r>
            <a:r>
              <a:rPr lang="ru" b="1" i="1">
                <a:solidFill>
                  <a:schemeClr val="accent2"/>
                </a:solidFill>
              </a:rPr>
              <a:t>хорошего</a:t>
            </a:r>
            <a:r>
              <a:rPr lang="ru" b="1">
                <a:solidFill>
                  <a:schemeClr val="accent2"/>
                </a:solidFill>
              </a:rPr>
              <a:t> дизайна системы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Эффективность системы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Гибкость и расширяемость системы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Масштабируемость процесса разработки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Тестируемость и сопровождаемость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Возможность повторного использования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Проектирование системы</a:t>
            </a:r>
            <a:endParaRPr/>
          </a:p>
        </p:txBody>
      </p:sp>
      <p:sp>
        <p:nvSpPr>
          <p:cNvPr id="493" name="Google Shape;493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accent2"/>
                </a:solidFill>
              </a:rPr>
              <a:t>Критерии </a:t>
            </a:r>
            <a:r>
              <a:rPr lang="ru" b="1" i="1">
                <a:solidFill>
                  <a:schemeClr val="accent2"/>
                </a:solidFill>
              </a:rPr>
              <a:t>плохого</a:t>
            </a:r>
            <a:r>
              <a:rPr lang="ru" b="1">
                <a:solidFill>
                  <a:schemeClr val="accent2"/>
                </a:solidFill>
              </a:rPr>
              <a:t> дизайна системы</a:t>
            </a:r>
            <a:endParaRPr b="1"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Его тяжело изменить, поскольку любое изменение влияет на слишком большое количество других частей системы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При внесении изменений неожиданно ломаются другие части системы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Код тяжело использовать повторно в другом приложении, поскольку его слишком тяжело «выпутать» из текущего приложения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Методологии и принципы</a:t>
            </a:r>
            <a:endParaRPr/>
          </a:p>
        </p:txBody>
      </p:sp>
      <p:sp>
        <p:nvSpPr>
          <p:cNvPr id="499" name="Google Shape;499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DRY</a:t>
            </a:r>
            <a:r>
              <a:rPr lang="ru">
                <a:solidFill>
                  <a:schemeClr val="accent2"/>
                </a:solidFill>
              </a:rPr>
              <a:t> — don’t repeat yourself (не повторяйте себя)</a:t>
            </a:r>
            <a:endParaRPr i="1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KISS</a:t>
            </a:r>
            <a:r>
              <a:rPr lang="ru">
                <a:solidFill>
                  <a:schemeClr val="accent2"/>
                </a:solidFill>
              </a:rPr>
              <a:t> — keep it simple stupid (делайте вещи проще)</a:t>
            </a:r>
            <a:endParaRPr i="1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YAGNI</a:t>
            </a:r>
            <a:r>
              <a:rPr lang="ru">
                <a:solidFill>
                  <a:schemeClr val="accent2"/>
                </a:solidFill>
              </a:rPr>
              <a:t> — you ain’t gonna need it (вам это не понадобится)</a:t>
            </a:r>
            <a:endParaRPr i="1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GRASP</a:t>
            </a:r>
            <a:r>
              <a:rPr lang="ru">
                <a:solidFill>
                  <a:schemeClr val="accent2"/>
                </a:solidFill>
              </a:rPr>
              <a:t> — документированные и стандартизированные принципы объектно-ориентированного анализа </a:t>
            </a:r>
            <a:endParaRPr i="1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S.O.L.I.D.</a:t>
            </a:r>
            <a:r>
              <a:rPr lang="ru">
                <a:solidFill>
                  <a:schemeClr val="accent2"/>
                </a:solidFill>
              </a:rPr>
              <a:t> — пять основных принципов объектно-ориентированного программирования и проектирования</a:t>
            </a:r>
            <a:endParaRPr i="1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PACKAGE PRINCIPLES</a:t>
            </a:r>
            <a:r>
              <a:rPr lang="ru">
                <a:solidFill>
                  <a:schemeClr val="accent2"/>
                </a:solidFill>
              </a:rPr>
              <a:t> — package cohesion (REP, CRP и CCP) и package coupling (ADP, SDP и SAP)</a:t>
            </a:r>
            <a:endParaRPr i="1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4"/>
          <p:cNvSpPr txBox="1">
            <a:spLocks noGrp="1"/>
          </p:cNvSpPr>
          <p:nvPr>
            <p:ph type="title"/>
          </p:nvPr>
        </p:nvSpPr>
        <p:spPr>
          <a:xfrm>
            <a:off x="1342350" y="1587600"/>
            <a:ext cx="6459300" cy="19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Для создания хорошей архитектуры используем проверенные подходы</a:t>
            </a:r>
            <a:endParaRPr sz="4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</a:t>
            </a:r>
            <a:endParaRPr/>
          </a:p>
        </p:txBody>
      </p:sp>
      <p:pic>
        <p:nvPicPr>
          <p:cNvPr id="516" name="Google Shape;5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204913"/>
            <a:ext cx="82105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>
            <a:spLocks noGrp="1"/>
          </p:cNvSpPr>
          <p:nvPr>
            <p:ph type="title"/>
          </p:nvPr>
        </p:nvSpPr>
        <p:spPr>
          <a:xfrm>
            <a:off x="1323975" y="1848750"/>
            <a:ext cx="64104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иерархическая</a:t>
            </a:r>
            <a:endParaRPr sz="4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(иерархическая)</a:t>
            </a:r>
            <a:endParaRPr/>
          </a:p>
        </p:txBody>
      </p:sp>
      <p:pic>
        <p:nvPicPr>
          <p:cNvPr id="527" name="Google Shape;5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25" y="1103450"/>
            <a:ext cx="58657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t="-16960" b="16960"/>
          <a:stretch/>
        </p:blipFill>
        <p:spPr>
          <a:xfrm>
            <a:off x="311712" y="265450"/>
            <a:ext cx="8073825" cy="3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>
            <a:spLocks noGrp="1"/>
          </p:cNvSpPr>
          <p:nvPr>
            <p:ph type="title"/>
          </p:nvPr>
        </p:nvSpPr>
        <p:spPr>
          <a:xfrm>
            <a:off x="1433400" y="1829700"/>
            <a:ext cx="62772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функциональная</a:t>
            </a:r>
            <a:endParaRPr sz="4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sp>
        <p:nvSpPr>
          <p:cNvPr id="538" name="Google Shape;538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главе функциональной декомпозиции лежит паттерн Модуль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i="1">
                <a:solidFill>
                  <a:schemeClr val="dk1"/>
                </a:solidFill>
              </a:rPr>
              <a:t>Модуль</a:t>
            </a:r>
            <a:r>
              <a:rPr lang="ru" i="1">
                <a:solidFill>
                  <a:schemeClr val="dk1"/>
                </a:solidFill>
              </a:rPr>
              <a:t> — это Функция + Данные, необходимые для её выполнения</a:t>
            </a:r>
            <a:endParaRPr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Инкапсуляция данных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Явное управление зависимостями (создание чёткой структуры подключаемых модулей)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Уход от засорения глобального контекста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pic>
        <p:nvPicPr>
          <p:cNvPr id="544" name="Google Shape;54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63" y="1179650"/>
            <a:ext cx="54994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pic>
        <p:nvPicPr>
          <p:cNvPr id="550" name="Google Shape;5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274900"/>
            <a:ext cx="76771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556" name="Google Shape;556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 файл — ОДИН модуль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самое главное правило, если появляется необходимость определить в одном файле несколько модулей, значит вы что-то делаете не так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допускать </a:t>
            </a:r>
            <a:r>
              <a:rPr lang="ru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циклические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зависимости — есть специальные алгоритмы избавления от них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создавайте </a:t>
            </a:r>
            <a:r>
              <a:rPr lang="ru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утилитарные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мега-модули с множеством экспортируемых функций — создавайте просто набор маленьких функций-модулей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>
            <a:spLocks noGrp="1"/>
          </p:cNvSpPr>
          <p:nvPr>
            <p:ph type="title"/>
          </p:nvPr>
        </p:nvSpPr>
        <p:spPr>
          <a:xfrm>
            <a:off x="1501350" y="1553400"/>
            <a:ext cx="6141300" cy="20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</a:t>
            </a:r>
            <a:endParaRPr sz="4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создает слабосвязанную систему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(связанность)</a:t>
            </a:r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Internal Cohesion</a:t>
            </a:r>
            <a:r>
              <a:rPr lang="ru">
                <a:solidFill>
                  <a:schemeClr val="dk1"/>
                </a:solidFill>
              </a:rPr>
              <a:t> — сопряженность или «сплоченность» </a:t>
            </a:r>
            <a:r>
              <a:rPr lang="ru" b="1">
                <a:solidFill>
                  <a:schemeClr val="dk1"/>
                </a:solidFill>
              </a:rPr>
              <a:t>внутри модуля</a:t>
            </a:r>
            <a:r>
              <a:rPr lang="ru">
                <a:solidFill>
                  <a:schemeClr val="dk1"/>
                </a:solidFill>
              </a:rPr>
              <a:t> (составных частей модуля друг с другом)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</a:rPr>
              <a:t>External Coupling</a:t>
            </a:r>
            <a:r>
              <a:rPr lang="ru">
                <a:solidFill>
                  <a:schemeClr val="dk1"/>
                </a:solidFill>
              </a:rPr>
              <a:t> — связанность </a:t>
            </a:r>
            <a:r>
              <a:rPr lang="ru" b="1">
                <a:solidFill>
                  <a:schemeClr val="dk1"/>
                </a:solidFill>
              </a:rPr>
              <a:t>взаимодействующих друг с другом модулей</a:t>
            </a:r>
            <a:r>
              <a:rPr lang="ru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(связанность)</a:t>
            </a:r>
            <a:endParaRPr/>
          </a:p>
        </p:txBody>
      </p:sp>
      <p:sp>
        <p:nvSpPr>
          <p:cNvPr id="573" name="Google Shape;573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Модули, полученные в результате декомпозиции, должны быть максимально сопряженны внутри (</a:t>
            </a:r>
            <a:r>
              <a:rPr lang="ru" b="1">
                <a:solidFill>
                  <a:schemeClr val="dk1"/>
                </a:solidFill>
              </a:rPr>
              <a:t>high internal cohesion</a:t>
            </a:r>
            <a:r>
              <a:rPr lang="ru">
                <a:solidFill>
                  <a:schemeClr val="dk1"/>
                </a:solidFill>
              </a:rPr>
              <a:t>) и минимально связанны друг с другом (</a:t>
            </a:r>
            <a:r>
              <a:rPr lang="ru" b="1">
                <a:solidFill>
                  <a:schemeClr val="dk1"/>
                </a:solidFill>
              </a:rPr>
              <a:t>low external coupling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Модули, на которые разбивается система, должны быть, по возможности, независимы или слабо связанны друг с другом. Они должны иметь возможность взаимодействовать, но при этом как можно меньше знать друг о друге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(ослабляем связанность)</a:t>
            </a:r>
            <a:endParaRPr/>
          </a:p>
        </p:txBody>
      </p:sp>
      <p:sp>
        <p:nvSpPr>
          <p:cNvPr id="579" name="Google Shape;579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Какую функцию выполняет каждый модуль?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Насколько модули легко тестировать?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Возможно ли использовать модули самостоятельно или в другом окружении?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Как сильно изменения в одном модуле отразятся на остальных?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(способы снижения связанности)</a:t>
            </a:r>
            <a:endParaRPr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Использование паттернов ООП, интерфейсы, фасад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Использование Dependency Inversion — корректное создание и получение зависимостей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Замена прямых зависимостей на обмен сообщениями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Замена прямых зависимостей на синхронизацию через общее ядро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Следование Закону Деметры (law of Demeter), запрет неявных и транзитивных зависимостей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Композиция вместо наследования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Callback Hell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17713"/>
            <a:ext cx="57150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</a:t>
            </a:r>
            <a:endParaRPr/>
          </a:p>
        </p:txBody>
      </p:sp>
      <p:pic>
        <p:nvPicPr>
          <p:cNvPr id="591" name="Google Shape;5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13" y="1112975"/>
            <a:ext cx="69325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</a:t>
            </a:r>
            <a:endParaRPr/>
          </a:p>
        </p:txBody>
      </p:sp>
      <p:pic>
        <p:nvPicPr>
          <p:cNvPr id="597" name="Google Shape;5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1122500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 (в чем преимущество)</a:t>
            </a:r>
            <a:endParaRPr/>
          </a:p>
        </p:txBody>
      </p:sp>
      <p:sp>
        <p:nvSpPr>
          <p:cNvPr id="603" name="Google Shape;60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Observable-модули реализуют один и тот же интерфейс методов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Модули, на которые мы подписываемся, сами знают, когда и какие события эмитить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Модули, которые подписываются, сами знают, как обрабатывать эти события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 те, и другие, ничего друг о друге не знают, модулям известны только названия и формат сообщений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Все необходимые подписки происходят в одном месте (main.js)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Удобно оповещать систему о новых событиях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Composition (создаем МФУ)</a:t>
            </a:r>
            <a:endParaRPr/>
          </a:p>
        </p:txBody>
      </p:sp>
      <p:pic>
        <p:nvPicPr>
          <p:cNvPr id="609" name="Google Shape;6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1112975"/>
            <a:ext cx="40256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Composition (создаем МФУ)</a:t>
            </a:r>
            <a:endParaRPr/>
          </a:p>
        </p:txBody>
      </p:sp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75" y="1112975"/>
            <a:ext cx="69564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sp>
        <p:nvSpPr>
          <p:cNvPr id="621" name="Google Shape;621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Когда в системе присутствует большое количество модулей, их прямое взаимодействие друг с другом </a:t>
            </a:r>
            <a:r>
              <a:rPr lang="ru">
                <a:solidFill>
                  <a:schemeClr val="dk1"/>
                </a:solidFill>
              </a:rPr>
              <a:t>(даже с учётом применения publish-subscriber подхода)</a:t>
            </a:r>
            <a:r>
              <a:rPr lang="ru">
                <a:solidFill>
                  <a:schemeClr val="accent2"/>
                </a:solidFill>
              </a:rPr>
              <a:t> становится слишком сложным. Поэтому имеет смысл взаимодействие «все со всеми» заменить на взаимодействие </a:t>
            </a:r>
            <a:r>
              <a:rPr lang="ru" b="1">
                <a:solidFill>
                  <a:schemeClr val="accent2"/>
                </a:solidFill>
              </a:rPr>
              <a:t>«один со всеми»</a:t>
            </a:r>
            <a:r>
              <a:rPr lang="ru">
                <a:solidFill>
                  <a:schemeClr val="accent2"/>
                </a:solidFill>
              </a:rPr>
              <a:t>. Для этого вводится некий обобщенный посредник — </a:t>
            </a:r>
            <a:r>
              <a:rPr lang="ru" b="1">
                <a:solidFill>
                  <a:schemeClr val="accent2"/>
                </a:solidFill>
              </a:rPr>
              <a:t>медиатор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3016288"/>
            <a:ext cx="69627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pic>
        <p:nvPicPr>
          <p:cNvPr id="628" name="Google Shape;62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017725"/>
            <a:ext cx="76065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0" y="1103450"/>
            <a:ext cx="68422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640" name="Google Shape;64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Минимизировать использование глобальных зависимостей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использовать неявные зависимости</a:t>
            </a:r>
            <a:r>
              <a:rPr lang="ru">
                <a:solidFill>
                  <a:schemeClr val="accent2"/>
                </a:solidFill>
              </a:rPr>
              <a:t> — все зависимости модуля должны быть обозначены явно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Минимизировать связи между модулями</a:t>
            </a:r>
            <a:r>
              <a:rPr lang="ru">
                <a:solidFill>
                  <a:schemeClr val="accent2"/>
                </a:solidFill>
              </a:rPr>
              <a:t> — например, с помощью паттернов Observable и Mediator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7"/>
          <p:cNvSpPr txBox="1">
            <a:spLocks noGrp="1"/>
          </p:cNvSpPr>
          <p:nvPr>
            <p:ph type="title"/>
          </p:nvPr>
        </p:nvSpPr>
        <p:spPr>
          <a:xfrm>
            <a:off x="1323975" y="1848750"/>
            <a:ext cx="64104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компонентная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можно победить?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(компоненты)</a:t>
            </a:r>
            <a:endParaRPr/>
          </a:p>
        </p:txBody>
      </p:sp>
      <p:sp>
        <p:nvSpPr>
          <p:cNvPr id="651" name="Google Shape;651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Компонентный подход</a:t>
            </a:r>
            <a:r>
              <a:rPr lang="ru">
                <a:solidFill>
                  <a:schemeClr val="dk1"/>
                </a:solidFill>
              </a:rPr>
              <a:t> - разделение кода приложения на независимые, слабосвязанные и переиспользуемые компоненты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Обычный подход</a:t>
            </a:r>
            <a:endParaRPr/>
          </a:p>
        </p:txBody>
      </p:sp>
      <p:pic>
        <p:nvPicPr>
          <p:cNvPr id="657" name="Google Shape;657;p109"/>
          <p:cNvPicPr preferRelativeResize="0"/>
          <p:nvPr/>
        </p:nvPicPr>
        <p:blipFill rotWithShape="1">
          <a:blip r:embed="rId3">
            <a:alphaModFix/>
          </a:blip>
          <a:srcRect l="24540" t="27783" r="26816" b="8228"/>
          <a:stretch/>
        </p:blipFill>
        <p:spPr>
          <a:xfrm>
            <a:off x="2809875" y="1123950"/>
            <a:ext cx="3781425" cy="37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Компонентный подход</a:t>
            </a:r>
            <a:endParaRPr/>
          </a:p>
        </p:txBody>
      </p:sp>
      <p:pic>
        <p:nvPicPr>
          <p:cNvPr id="663" name="Google Shape;663;p110"/>
          <p:cNvPicPr preferRelativeResize="0"/>
          <p:nvPr/>
        </p:nvPicPr>
        <p:blipFill rotWithShape="1">
          <a:blip r:embed="rId3">
            <a:alphaModFix/>
          </a:blip>
          <a:srcRect l="2989" t="26209" r="5022" b="6481"/>
          <a:stretch/>
        </p:blipFill>
        <p:spPr>
          <a:xfrm>
            <a:off x="1630050" y="1276350"/>
            <a:ext cx="5883899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669" name="Google Shape;669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Компоненты могут быть </a:t>
            </a:r>
            <a:r>
              <a:rPr lang="ru" b="1">
                <a:solidFill>
                  <a:schemeClr val="dk1"/>
                </a:solidFill>
                <a:highlight>
                  <a:srgbClr val="FFFFFF"/>
                </a:highlight>
              </a:rPr>
              <a:t>достаточно сложны внутри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но они должны быть просты для использования </a:t>
            </a:r>
            <a:r>
              <a:rPr lang="ru" b="1">
                <a:solidFill>
                  <a:schemeClr val="dk1"/>
                </a:solidFill>
                <a:highlight>
                  <a:srgbClr val="FFFFFF"/>
                </a:highlight>
              </a:rPr>
              <a:t>снаружи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Компонентом может быть </a:t>
            </a:r>
            <a:r>
              <a:rPr lang="ru" b="1">
                <a:solidFill>
                  <a:schemeClr val="dk1"/>
                </a:solidFill>
                <a:highlight>
                  <a:srgbClr val="FFFFFF"/>
                </a:highlight>
              </a:rPr>
              <a:t>вообще всё что угодно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что выполняет какую-то функцию в вашем приложении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JS</a:t>
            </a:r>
            <a:endParaRPr/>
          </a:p>
        </p:txBody>
      </p:sp>
      <p:sp>
        <p:nvSpPr>
          <p:cNvPr id="680" name="Google Shape;680;p113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4"/>
          <p:cNvSpPr txBox="1">
            <a:spLocks noGrp="1"/>
          </p:cNvSpPr>
          <p:nvPr>
            <p:ph type="title"/>
          </p:nvPr>
        </p:nvSpPr>
        <p:spPr>
          <a:xfrm>
            <a:off x="1708350" y="1779300"/>
            <a:ext cx="57273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Как нам правильно организовать код?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03500"/>
            <a:ext cx="6553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sp>
        <p:nvSpPr>
          <p:cNvPr id="697" name="Google Shape;697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</a:rPr>
              <a:t>Шаблон MVC (Модель-Вид-Контроллер или Модель-Состояние-Поведение)</a:t>
            </a:r>
            <a:r>
              <a:rPr lang="ru">
                <a:solidFill>
                  <a:schemeClr val="accent2"/>
                </a:solidFill>
              </a:rPr>
              <a:t> описывает простой способ построения структуры приложения, целью которого является </a:t>
            </a:r>
            <a:r>
              <a:rPr lang="ru">
                <a:solidFill>
                  <a:schemeClr val="dk1"/>
                </a:solidFill>
              </a:rPr>
              <a:t>отделение бизнес-логики от пользовательского интерфейса</a:t>
            </a:r>
            <a:r>
              <a:rPr lang="ru">
                <a:solidFill>
                  <a:schemeClr val="accent2"/>
                </a:solidFill>
              </a:rPr>
              <a:t>. В результате, приложение легче масштабируется, тестируется, сопровождается и, конечно же, реализуется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pic>
        <p:nvPicPr>
          <p:cNvPr id="703" name="Google Shape;703;p117"/>
          <p:cNvPicPr preferRelativeResize="0"/>
          <p:nvPr/>
        </p:nvPicPr>
        <p:blipFill rotWithShape="1">
          <a:blip r:embed="rId3">
            <a:alphaModFix/>
          </a:blip>
          <a:srcRect l="11851" t="18982" r="11142" b="14456"/>
          <a:stretch/>
        </p:blipFill>
        <p:spPr>
          <a:xfrm>
            <a:off x="981075" y="1185879"/>
            <a:ext cx="7096125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Модели MVC</a:t>
            </a:r>
            <a:endParaRPr/>
          </a:p>
        </p:txBody>
      </p:sp>
      <p:sp>
        <p:nvSpPr>
          <p:cNvPr id="709" name="Google Shape;709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Cодержит </a:t>
            </a:r>
            <a:r>
              <a:rPr lang="ru" b="1">
                <a:solidFill>
                  <a:schemeClr val="dk1"/>
                </a:solidFill>
              </a:rPr>
              <a:t>бизнес-логику</a:t>
            </a:r>
            <a:r>
              <a:rPr lang="ru">
                <a:solidFill>
                  <a:schemeClr val="dk1"/>
                </a:solidFill>
              </a:rPr>
              <a:t> приложения: методы для получения и обработки данных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взаимодействуют с напрямую пользователем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Не генерируют никакого HTML (</a:t>
            </a:r>
            <a:r>
              <a:rPr lang="ru" b="1">
                <a:solidFill>
                  <a:schemeClr val="dk1"/>
                </a:solidFill>
              </a:rPr>
              <a:t>не управляют отображением данных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Модели могут хранить в себе данные и они могут взаимодействовать с другими моделями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2900</Words>
  <Application>Microsoft Macintosh PowerPoint</Application>
  <PresentationFormat>Экран (16:9)</PresentationFormat>
  <Paragraphs>360</Paragraphs>
  <Slides>163</Slides>
  <Notes>163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163</vt:i4>
      </vt:variant>
    </vt:vector>
  </HeadingPairs>
  <TitlesOfParts>
    <vt:vector size="167" baseType="lpstr">
      <vt:lpstr>Arial</vt:lpstr>
      <vt:lpstr>Roboto Mono</vt:lpstr>
      <vt:lpstr>Roboto</vt:lpstr>
      <vt:lpstr>Simple Light</vt:lpstr>
      <vt:lpstr>Лекция 5</vt:lpstr>
      <vt:lpstr>Асинхронность JS</vt:lpstr>
      <vt:lpstr>Event Loop</vt:lpstr>
      <vt:lpstr>Так в чем же заключается асинхронность?</vt:lpstr>
      <vt:lpstr>Так в чем же заключается асинхронность?</vt:lpstr>
      <vt:lpstr>Тут есть маленькая проблема…</vt:lpstr>
      <vt:lpstr>Презентация PowerPoint</vt:lpstr>
      <vt:lpstr>Callback Hell</vt:lpstr>
      <vt:lpstr>Как можно победить?</vt:lpstr>
      <vt:lpstr>Презентация PowerPoint</vt:lpstr>
      <vt:lpstr>Еще одна проблема…</vt:lpstr>
      <vt:lpstr>Презентация PowerPoint</vt:lpstr>
      <vt:lpstr>Future/Promise</vt:lpstr>
      <vt:lpstr>Что такое Promise?</vt:lpstr>
      <vt:lpstr>Более фундаментально</vt:lpstr>
      <vt:lpstr>Где используется?</vt:lpstr>
      <vt:lpstr>Promise в JavaScript</vt:lpstr>
      <vt:lpstr>Как это выглядит в JavaScript?</vt:lpstr>
      <vt:lpstr>Как это выглядит в JavaScript?</vt:lpstr>
      <vt:lpstr>Презентация PowerPoint</vt:lpstr>
      <vt:lpstr>Презентация PowerPoint</vt:lpstr>
      <vt:lpstr>В чем профит?</vt:lpstr>
      <vt:lpstr>Несколько независимых обработчиков</vt:lpstr>
      <vt:lpstr>Чейнинг</vt:lpstr>
      <vt:lpstr>Обработка асинхронных ошибок</vt:lpstr>
      <vt:lpstr>Из промиса можно возвращать промис!</vt:lpstr>
      <vt:lpstr>Промисификация</vt:lpstr>
      <vt:lpstr>Callback Hell?</vt:lpstr>
      <vt:lpstr>Итог</vt:lpstr>
      <vt:lpstr>Какие еще приколы с Promise есть?</vt:lpstr>
      <vt:lpstr>Promise.all</vt:lpstr>
      <vt:lpstr>Promise.race</vt:lpstr>
      <vt:lpstr>Promise.any</vt:lpstr>
      <vt:lpstr>Promise.allSettled</vt:lpstr>
      <vt:lpstr>Добавим еще сахара</vt:lpstr>
      <vt:lpstr>Async</vt:lpstr>
      <vt:lpstr>Async</vt:lpstr>
      <vt:lpstr>Async/Await</vt:lpstr>
      <vt:lpstr>Async/Await обработка ошибок</vt:lpstr>
      <vt:lpstr>Fetch API</vt:lpstr>
      <vt:lpstr>Fetch API</vt:lpstr>
      <vt:lpstr>Fetch API options </vt:lpstr>
      <vt:lpstr>Fetch API</vt:lpstr>
      <vt:lpstr>Тот самый Event Loop</vt:lpstr>
      <vt:lpstr>Что произойдет?</vt:lpstr>
      <vt:lpstr>Что произойдет?</vt:lpstr>
      <vt:lpstr>Презентация PowerPoint</vt:lpstr>
      <vt:lpstr>Как выполняются задачи?</vt:lpstr>
      <vt:lpstr>Виды задач</vt:lpstr>
      <vt:lpstr>Презентация PowerPoint</vt:lpstr>
      <vt:lpstr>Презентация PowerPoint</vt:lpstr>
      <vt:lpstr>Понятно?  Тогда решаем задачу с собесов</vt:lpstr>
      <vt:lpstr>Презентация PowerPoint</vt:lpstr>
      <vt:lpstr>Презентация PowerPoint</vt:lpstr>
      <vt:lpstr>Возвращаемся к изначальным вопросам</vt:lpstr>
      <vt:lpstr>Что произойдет?</vt:lpstr>
      <vt:lpstr>Макротаска в 4мс</vt:lpstr>
      <vt:lpstr>Что произойдет?</vt:lpstr>
      <vt:lpstr>Микротаски друг за другом</vt:lpstr>
      <vt:lpstr>Архитектура</vt:lpstr>
      <vt:lpstr>Архитектура</vt:lpstr>
      <vt:lpstr>Архитектурные решения </vt:lpstr>
      <vt:lpstr>Проектирование системы</vt:lpstr>
      <vt:lpstr>Проектирование системы</vt:lpstr>
      <vt:lpstr>Методологии и принципы</vt:lpstr>
      <vt:lpstr>Для создания хорошей архитектуры используем проверенные подходы</vt:lpstr>
      <vt:lpstr>Декомпозиция</vt:lpstr>
      <vt:lpstr>Хорошая декомпозиция - иерархическая</vt:lpstr>
      <vt:lpstr>Декомпозиция (иерархическая)</vt:lpstr>
      <vt:lpstr>Хорошая декомпозиция - функциональная</vt:lpstr>
      <vt:lpstr>Декомпозиция (функциональная)</vt:lpstr>
      <vt:lpstr>Декомпозиция (функциональная)</vt:lpstr>
      <vt:lpstr>Декомпозиция (функциональная)</vt:lpstr>
      <vt:lpstr>Декомпозиция (советы)</vt:lpstr>
      <vt:lpstr>Хорошая декомпозиция создает слабосвязанную систему</vt:lpstr>
      <vt:lpstr>Декомпозиция (связанность)</vt:lpstr>
      <vt:lpstr>Декомпозиция (связанность)</vt:lpstr>
      <vt:lpstr>Декомпозиция (ослабляем связанность)</vt:lpstr>
      <vt:lpstr>Декомпозиция (способы снижения связанности)</vt:lpstr>
      <vt:lpstr>Observable</vt:lpstr>
      <vt:lpstr>Observable</vt:lpstr>
      <vt:lpstr>Observable (в чем преимущество)</vt:lpstr>
      <vt:lpstr>Composition (создаем МФУ)</vt:lpstr>
      <vt:lpstr>Composition (создаем МФУ)</vt:lpstr>
      <vt:lpstr>Mediator</vt:lpstr>
      <vt:lpstr>Mediator</vt:lpstr>
      <vt:lpstr>Mediator</vt:lpstr>
      <vt:lpstr>Декомпозиция (советы)</vt:lpstr>
      <vt:lpstr>Хорошая декомпозиция - компонентная</vt:lpstr>
      <vt:lpstr>Декомпозиция (компоненты)</vt:lpstr>
      <vt:lpstr>Обычный подход</vt:lpstr>
      <vt:lpstr>Компонентный подход</vt:lpstr>
      <vt:lpstr>Декомпозиция (советы)</vt:lpstr>
      <vt:lpstr>Архитектура JS</vt:lpstr>
      <vt:lpstr>Как нам правильно организовать код?</vt:lpstr>
      <vt:lpstr>Шаблоны MVC</vt:lpstr>
      <vt:lpstr>Шаблоны MVC</vt:lpstr>
      <vt:lpstr>Шаблоны MVC</vt:lpstr>
      <vt:lpstr>Модели MVC</vt:lpstr>
      <vt:lpstr>Представления MVC</vt:lpstr>
      <vt:lpstr>Контроллеры MVC</vt:lpstr>
      <vt:lpstr>Собираем все вместе</vt:lpstr>
      <vt:lpstr>Собираем MVC</vt:lpstr>
      <vt:lpstr>Собираем MVC</vt:lpstr>
      <vt:lpstr>Итоги MVC</vt:lpstr>
      <vt:lpstr>Шаблоны MVP</vt:lpstr>
      <vt:lpstr>Итоги MVP</vt:lpstr>
      <vt:lpstr>Пример MVC/MVP</vt:lpstr>
      <vt:lpstr>MVP решает все проблемы ?</vt:lpstr>
      <vt:lpstr>Неа</vt:lpstr>
      <vt:lpstr>Flux</vt:lpstr>
      <vt:lpstr>Flux (основные понятия)</vt:lpstr>
      <vt:lpstr>Flux</vt:lpstr>
      <vt:lpstr>Пример Flux</vt:lpstr>
      <vt:lpstr>Роутинг</vt:lpstr>
      <vt:lpstr>Презентация PowerPoint</vt:lpstr>
      <vt:lpstr>Вернемся назад</vt:lpstr>
      <vt:lpstr>Вспоминаем про медиатор</vt:lpstr>
      <vt:lpstr>Роутер</vt:lpstr>
      <vt:lpstr>Что такое роутинг?</vt:lpstr>
      <vt:lpstr>Что такое роутинг?</vt:lpstr>
      <vt:lpstr>History API</vt:lpstr>
      <vt:lpstr>History API</vt:lpstr>
      <vt:lpstr>History API</vt:lpstr>
      <vt:lpstr>Что такое роутинг?</vt:lpstr>
      <vt:lpstr>Что такое роутинг?</vt:lpstr>
      <vt:lpstr>Архитектура CSS</vt:lpstr>
      <vt:lpstr>Как стили попадают на страницу</vt:lpstr>
      <vt:lpstr>CSS</vt:lpstr>
      <vt:lpstr>Какие могут быть проблемы?</vt:lpstr>
      <vt:lpstr>Какие могут быть проблемы?</vt:lpstr>
      <vt:lpstr>Какие могут быть проблемы?</vt:lpstr>
      <vt:lpstr>Какие могут быть проблемы?</vt:lpstr>
      <vt:lpstr>Признаки хорошей архитектуры</vt:lpstr>
      <vt:lpstr>OOCSS</vt:lpstr>
      <vt:lpstr>Объектно-ориентированный CSS</vt:lpstr>
      <vt:lpstr>Объектно-ориентированный CSS</vt:lpstr>
      <vt:lpstr>SMACSS</vt:lpstr>
      <vt:lpstr>Масштабируемая и модульная архитектура CSS</vt:lpstr>
      <vt:lpstr>Выводы</vt:lpstr>
      <vt:lpstr>CSS-in-JS</vt:lpstr>
      <vt:lpstr>CSS через JS</vt:lpstr>
      <vt:lpstr>CSS Modules</vt:lpstr>
      <vt:lpstr>CSS Modules (использование)</vt:lpstr>
      <vt:lpstr>CSS Modules (использование)</vt:lpstr>
      <vt:lpstr>CSS Modules (использование)</vt:lpstr>
      <vt:lpstr>JSS</vt:lpstr>
      <vt:lpstr>JSS (использование)</vt:lpstr>
      <vt:lpstr>JSS (использование)</vt:lpstr>
      <vt:lpstr>Хранение данных</vt:lpstr>
      <vt:lpstr>Как хранить данные?</vt:lpstr>
      <vt:lpstr>Web Storage API</vt:lpstr>
      <vt:lpstr>Web Storage API (методы)</vt:lpstr>
      <vt:lpstr>LocalStorage (пример)</vt:lpstr>
      <vt:lpstr>LocalStorage (JSON)</vt:lpstr>
      <vt:lpstr>LocalStorage (JSON)</vt:lpstr>
      <vt:lpstr>SessionStorage (пример)</vt:lpstr>
      <vt:lpstr>Web Storage API (событие)</vt:lpstr>
      <vt:lpstr>Web Storage API (событие)</vt:lpstr>
      <vt:lpstr>IndexedDB</vt:lpstr>
      <vt:lpstr>IndexedDB (пример)</vt:lpstr>
      <vt:lpstr>WebSQL</vt:lpstr>
      <vt:lpstr>WebSQL (пример)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5</dc:title>
  <cp:lastModifiedBy>Microsoft Office User</cp:lastModifiedBy>
  <cp:revision>5</cp:revision>
  <dcterms:modified xsi:type="dcterms:W3CDTF">2025-03-24T12:05:25Z</dcterms:modified>
</cp:coreProperties>
</file>